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4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37ECF9-AD03-4071-AC31-5A16A42B665E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127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29"/>
                </a:solidFill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5130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29"/>
                </a:solidFill>
              </a:endParaRPr>
            </a:p>
          </p:txBody>
        </p:sp>
        <p:sp>
          <p:nvSpPr>
            <p:cNvPr id="5131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29"/>
                </a:solidFill>
              </a:endParaRPr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654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4265D-540D-43E5-B009-4354640BDD4D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46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49DD1-0C10-4CC7-9F3B-7103AF4927FE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2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4FDC3-87ED-4FDF-9E84-CB54B47E6A04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8CDF3-9841-4B9B-9D26-26509873F9F8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5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DB661-FE0E-4128-BF8A-B8E80DE3043A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06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71514-BC84-4531-9DF2-3A58281318F6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95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BA247-9C1F-4A2E-9420-2BCBAA6A2B3E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01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681D4-3934-467F-964B-63376C78C3A3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74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7FDF3-8D5D-488F-AAFF-98AC9ECDFE4C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79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75D0B-BCF5-4779-A78D-18AE8DBDF9DA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0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8FEBEA-5CDE-464C-8F9B-179A522690BA}" type="slidenum">
              <a:rPr lang="en-US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sp>
        <p:nvSpPr>
          <p:cNvPr id="410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410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51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4.wmf"/><Relationship Id="rId3" Type="http://schemas.openxmlformats.org/officeDocument/2006/relationships/image" Target="../media/image25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2.bin"/><Relationship Id="rId3" Type="http://schemas.openxmlformats.org/officeDocument/2006/relationships/image" Target="../media/image15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18.bin"/><Relationship Id="rId3" Type="http://schemas.openxmlformats.org/officeDocument/2006/relationships/image" Target="../media/image18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§</a:t>
            </a:r>
            <a:r>
              <a:rPr lang="en-US" smtClean="0">
                <a:cs typeface="Arial" charset="0"/>
              </a:rPr>
              <a:t>9-5 Tangents</a:t>
            </a:r>
            <a:endParaRPr lang="en-US" dirty="0"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3394075" cy="4572000"/>
          </a:xfrm>
        </p:spPr>
        <p:txBody>
          <a:bodyPr/>
          <a:lstStyle/>
          <a:p>
            <a:r>
              <a:rPr lang="en-US" sz="2800" dirty="0"/>
              <a:t>Definitions</a:t>
            </a:r>
          </a:p>
          <a:p>
            <a:pPr lvl="1"/>
            <a:r>
              <a:rPr lang="en-US" sz="2400" dirty="0" smtClean="0"/>
              <a:t>Secant</a:t>
            </a:r>
            <a:endParaRPr lang="en-US" sz="2400" dirty="0"/>
          </a:p>
          <a:p>
            <a:pPr lvl="1"/>
            <a:r>
              <a:rPr lang="en-US" sz="2400" dirty="0"/>
              <a:t>Tangent</a:t>
            </a:r>
          </a:p>
          <a:p>
            <a:pPr lvl="1"/>
            <a:endParaRPr lang="en-US" sz="2400" dirty="0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4953000" y="2667000"/>
            <a:ext cx="1828800" cy="18288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5830888" y="3505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3962400" y="3733800"/>
            <a:ext cx="3505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3962400" y="2286000"/>
            <a:ext cx="403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5562600" y="2667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43434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 secant is a _____ that passes through a circle, intersecting the circle _______.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562600" y="4522599"/>
            <a:ext cx="34347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 tangent is a ____ that passes through a circle, intersecting the circle ___________.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828800" y="60198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point where the line intersects the circle is called the </a:t>
            </a:r>
            <a:r>
              <a:rPr lang="en-US" sz="2400" b="1" i="1" dirty="0" smtClean="0"/>
              <a:t>____________________.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474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Turn: </a:t>
            </a:r>
            <a:endParaRPr lang="en-US" sz="1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762000"/>
          </a:xfrm>
        </p:spPr>
        <p:txBody>
          <a:bodyPr/>
          <a:lstStyle/>
          <a:p>
            <a:r>
              <a:rPr lang="en-US" sz="2800"/>
              <a:t>Find the values of </a:t>
            </a:r>
            <a:r>
              <a:rPr lang="en-US" sz="2800" i="1"/>
              <a:t>x</a:t>
            </a:r>
            <a:r>
              <a:rPr lang="en-US" sz="2800"/>
              <a:t>, </a:t>
            </a:r>
            <a:r>
              <a:rPr lang="en-US" sz="2800" i="1"/>
              <a:t>y</a:t>
            </a:r>
            <a:r>
              <a:rPr lang="en-US" sz="2800"/>
              <a:t>, and </a:t>
            </a:r>
            <a:r>
              <a:rPr lang="en-US" sz="2800" i="1"/>
              <a:t>z</a:t>
            </a:r>
            <a:r>
              <a:rPr lang="en-US" sz="2800"/>
              <a:t> in the diagram.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460625"/>
            <a:ext cx="64008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Rectangle 22"/>
          <p:cNvSpPr/>
          <p:nvPr/>
        </p:nvSpPr>
        <p:spPr bwMode="auto">
          <a:xfrm rot="17842832">
            <a:off x="4924203" y="1668987"/>
            <a:ext cx="132709" cy="4478161"/>
          </a:xfrm>
          <a:prstGeom prst="rect">
            <a:avLst/>
          </a:prstGeom>
          <a:solidFill>
            <a:srgbClr val="6699FF">
              <a:alpha val="6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 rot="4992411" flipV="1">
            <a:off x="4604364" y="2951904"/>
            <a:ext cx="181010" cy="4478161"/>
          </a:xfrm>
          <a:prstGeom prst="rect">
            <a:avLst/>
          </a:prstGeom>
          <a:solidFill>
            <a:srgbClr val="6699FF">
              <a:alpha val="6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2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460625"/>
            <a:ext cx="64008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Freeform 18"/>
          <p:cNvSpPr/>
          <p:nvPr/>
        </p:nvSpPr>
        <p:spPr bwMode="auto">
          <a:xfrm>
            <a:off x="2361063" y="4039737"/>
            <a:ext cx="4694830" cy="1351129"/>
          </a:xfrm>
          <a:custGeom>
            <a:avLst/>
            <a:gdLst>
              <a:gd name="connsiteX0" fmla="*/ 0 w 4694830"/>
              <a:gd name="connsiteY0" fmla="*/ 0 h 1351129"/>
              <a:gd name="connsiteX1" fmla="*/ 122830 w 4694830"/>
              <a:gd name="connsiteY1" fmla="*/ 1351129 h 1351129"/>
              <a:gd name="connsiteX2" fmla="*/ 4694830 w 4694830"/>
              <a:gd name="connsiteY2" fmla="*/ 914400 h 1351129"/>
              <a:gd name="connsiteX3" fmla="*/ 0 w 4694830"/>
              <a:gd name="connsiteY3" fmla="*/ 0 h 135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4830" h="1351129">
                <a:moveTo>
                  <a:pt x="0" y="0"/>
                </a:moveTo>
                <a:lnTo>
                  <a:pt x="122830" y="1351129"/>
                </a:lnTo>
                <a:lnTo>
                  <a:pt x="4694830" y="914400"/>
                </a:lnTo>
                <a:lnTo>
                  <a:pt x="0" y="0"/>
                </a:lnTo>
                <a:close/>
              </a:path>
            </a:pathLst>
          </a:custGeom>
          <a:solidFill>
            <a:srgbClr val="6699FF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Turn: </a:t>
            </a:r>
            <a:endParaRPr lang="en-US" sz="1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762000"/>
          </a:xfrm>
        </p:spPr>
        <p:txBody>
          <a:bodyPr/>
          <a:lstStyle/>
          <a:p>
            <a:r>
              <a:rPr lang="en-US" sz="2800"/>
              <a:t>Find the values of </a:t>
            </a:r>
            <a:r>
              <a:rPr lang="en-US" sz="2800" i="1"/>
              <a:t>x</a:t>
            </a:r>
            <a:r>
              <a:rPr lang="en-US" sz="2800"/>
              <a:t>, </a:t>
            </a:r>
            <a:r>
              <a:rPr lang="en-US" sz="2800" i="1"/>
              <a:t>y</a:t>
            </a:r>
            <a:r>
              <a:rPr lang="en-US" sz="2800"/>
              <a:t>, and </a:t>
            </a:r>
            <a:r>
              <a:rPr lang="en-US" sz="2800" i="1"/>
              <a:t>z</a:t>
            </a:r>
            <a:r>
              <a:rPr lang="en-US" sz="2800"/>
              <a:t> in the diagram.</a:t>
            </a:r>
          </a:p>
        </p:txBody>
      </p:sp>
      <p:sp>
        <p:nvSpPr>
          <p:cNvPr id="6" name="Rectangle 5"/>
          <p:cNvSpPr/>
          <p:nvPr/>
        </p:nvSpPr>
        <p:spPr bwMode="auto">
          <a:xfrm rot="21258725">
            <a:off x="2381619" y="4036518"/>
            <a:ext cx="132709" cy="1376911"/>
          </a:xfrm>
          <a:prstGeom prst="rect">
            <a:avLst/>
          </a:prstGeom>
          <a:solidFill>
            <a:srgbClr val="6699FF">
              <a:alpha val="6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64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Prove it!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17663"/>
            <a:ext cx="80772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92929"/>
                </a:solidFill>
              </a:rPr>
              <a:t>Given: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457200" y="2057400"/>
          <a:ext cx="30480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4" imgW="1815840" imgH="241200" progId="Equation.DSMT4">
                  <p:embed/>
                </p:oleObj>
              </mc:Choice>
              <mc:Fallback>
                <p:oleObj name="Equation" r:id="rId4" imgW="1815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30480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447675" y="2490788"/>
          <a:ext cx="30686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6" imgW="1828800" imgH="241200" progId="Equation.DSMT4">
                  <p:embed/>
                </p:oleObj>
              </mc:Choice>
              <mc:Fallback>
                <p:oleObj name="Equation" r:id="rId6" imgW="1828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2490788"/>
                        <a:ext cx="3068638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544513" y="2971800"/>
          <a:ext cx="3025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8" imgW="1803240" imgH="241200" progId="Equation.DSMT4">
                  <p:embed/>
                </p:oleObj>
              </mc:Choice>
              <mc:Fallback>
                <p:oleObj name="Equation" r:id="rId8" imgW="1803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2971800"/>
                        <a:ext cx="30257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534988" y="3405188"/>
          <a:ext cx="304641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10" imgW="1815840" imgH="241200" progId="Equation.DSMT4">
                  <p:embed/>
                </p:oleObj>
              </mc:Choice>
              <mc:Fallback>
                <p:oleObj name="Equation" r:id="rId10" imgW="1815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405188"/>
                        <a:ext cx="3046412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572000" y="5562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92929"/>
                </a:solidFill>
              </a:rPr>
              <a:t>Prove:</a:t>
            </a: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5638800" y="5583238"/>
          <a:ext cx="10858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12" imgW="647640" imgH="215640" progId="Equation.DSMT4">
                  <p:embed/>
                </p:oleObj>
              </mc:Choice>
              <mc:Fallback>
                <p:oleObj name="Equation" r:id="rId12" imgW="647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583238"/>
                        <a:ext cx="10858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871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Definitions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3754438" cy="4114800"/>
          </a:xfrm>
        </p:spPr>
        <p:txBody>
          <a:bodyPr/>
          <a:lstStyle/>
          <a:p>
            <a:r>
              <a:rPr lang="en-US" dirty="0"/>
              <a:t>Definitions</a:t>
            </a:r>
          </a:p>
          <a:p>
            <a:pPr lvl="1"/>
            <a:r>
              <a:rPr lang="en-US" dirty="0"/>
              <a:t>Tangent </a:t>
            </a:r>
            <a:r>
              <a:rPr lang="en-US" dirty="0" smtClean="0"/>
              <a:t>Circles</a:t>
            </a:r>
            <a:endParaRPr lang="en-US" dirty="0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4648200" y="2057400"/>
            <a:ext cx="1828800" cy="1828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6065838" y="3505200"/>
            <a:ext cx="1096962" cy="109696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6188075" y="3609975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43434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Two circles are tangent if they _______________________.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480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Definitions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3754438" cy="4114800"/>
          </a:xfrm>
        </p:spPr>
        <p:txBody>
          <a:bodyPr/>
          <a:lstStyle/>
          <a:p>
            <a:r>
              <a:rPr lang="en-US" dirty="0"/>
              <a:t>Definitions</a:t>
            </a:r>
          </a:p>
          <a:p>
            <a:pPr lvl="1"/>
            <a:r>
              <a:rPr lang="en-US" dirty="0"/>
              <a:t>Tangent Circles</a:t>
            </a:r>
          </a:p>
          <a:p>
            <a:pPr lvl="1"/>
            <a:r>
              <a:rPr lang="en-US" dirty="0" smtClean="0"/>
              <a:t>Common </a:t>
            </a:r>
            <a:r>
              <a:rPr lang="en-US" dirty="0"/>
              <a:t>Tangent</a:t>
            </a:r>
          </a:p>
          <a:p>
            <a:pPr lvl="2"/>
            <a:r>
              <a:rPr lang="en-US" dirty="0"/>
              <a:t>Internal</a:t>
            </a:r>
          </a:p>
          <a:p>
            <a:pPr lvl="2"/>
            <a:r>
              <a:rPr lang="en-US" dirty="0" smtClean="0"/>
              <a:t>External</a:t>
            </a:r>
            <a:endParaRPr lang="en-US" dirty="0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160588"/>
            <a:ext cx="4648200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52400" y="51816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Common internal tangents are ____________ the two circles.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5950803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Common external tangents are _________ the two circles.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612810" y="1447800"/>
                <a:ext cx="1736033" cy="1616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sz="2400" dirty="0" smtClean="0"/>
                  <a:t> is a common _________ tangent</a:t>
                </a:r>
                <a:endParaRPr lang="en-US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810" y="1447800"/>
                <a:ext cx="1736033" cy="1616853"/>
              </a:xfrm>
              <a:prstGeom prst="rect">
                <a:avLst/>
              </a:prstGeom>
              <a:blipFill rotWithShape="1">
                <a:blip r:embed="rId3"/>
                <a:stretch>
                  <a:fillRect l="-5263" r="-9123"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511267" y="5139869"/>
                <a:ext cx="1736033" cy="1614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𝐵𝐹</m:t>
                        </m:r>
                      </m:e>
                    </m:acc>
                  </m:oMath>
                </a14:m>
                <a:r>
                  <a:rPr lang="en-US" sz="2400" dirty="0" smtClean="0"/>
                  <a:t> is an common _________tangent</a:t>
                </a:r>
                <a:endParaRPr lang="en-US" sz="2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267" y="5139869"/>
                <a:ext cx="1736033" cy="1614416"/>
              </a:xfrm>
              <a:prstGeom prst="rect">
                <a:avLst/>
              </a:prstGeom>
              <a:blipFill rotWithShape="1">
                <a:blip r:embed="rId4"/>
                <a:stretch>
                  <a:fillRect l="-4912" r="-4912" b="-7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44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a line is tangent to a circle, then it is </a:t>
            </a:r>
            <a:r>
              <a:rPr lang="en-US" dirty="0" smtClean="0"/>
              <a:t>______________ </a:t>
            </a:r>
            <a:r>
              <a:rPr lang="en-US" dirty="0"/>
              <a:t>to the </a:t>
            </a:r>
            <a:r>
              <a:rPr lang="en-US" dirty="0" smtClean="0"/>
              <a:t>________ drawn </a:t>
            </a:r>
            <a:r>
              <a:rPr lang="en-US" dirty="0"/>
              <a:t>to the </a:t>
            </a:r>
            <a:r>
              <a:rPr lang="en-US" dirty="0" smtClean="0"/>
              <a:t>________________.</a:t>
            </a:r>
            <a:endParaRPr lang="en-US" dirty="0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362200" y="4038600"/>
            <a:ext cx="2286000" cy="2286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914400" y="4038600"/>
            <a:ext cx="502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 flipV="1">
            <a:off x="3505200" y="4038600"/>
            <a:ext cx="0" cy="1143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867400" y="38100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92929"/>
                </a:solidFill>
                <a:latin typeface="Freestyle Script" pitchFamily="66" charset="0"/>
              </a:rPr>
              <a:t>l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276600" y="5105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92929"/>
                </a:solidFill>
                <a:latin typeface="Freestyle Script" pitchFamily="66" charset="0"/>
              </a:rPr>
              <a:t>Q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276600" y="3581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92929"/>
                </a:solidFill>
                <a:latin typeface="Freestyle Script" pitchFamily="66" charset="0"/>
              </a:rPr>
              <a:t>P</a:t>
            </a:r>
          </a:p>
        </p:txBody>
      </p:sp>
      <p:graphicFrame>
        <p:nvGraphicFramePr>
          <p:cNvPr id="922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872759"/>
              </p:ext>
            </p:extLst>
          </p:nvPr>
        </p:nvGraphicFramePr>
        <p:xfrm>
          <a:off x="4791075" y="4572000"/>
          <a:ext cx="42100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866600" imgH="203040" progId="Equation.DSMT4">
                  <p:embed/>
                </p:oleObj>
              </mc:Choice>
              <mc:Fallback>
                <p:oleObj name="Equation" r:id="rId3" imgW="1866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5" y="4572000"/>
                        <a:ext cx="421005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457300"/>
              </p:ext>
            </p:extLst>
          </p:nvPr>
        </p:nvGraphicFramePr>
        <p:xfrm>
          <a:off x="4748213" y="4862513"/>
          <a:ext cx="2433637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079280" imgH="241200" progId="Equation.DSMT4">
                  <p:embed/>
                </p:oleObj>
              </mc:Choice>
              <mc:Fallback>
                <p:oleObj name="Equation" r:id="rId5" imgW="10792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8213" y="4862513"/>
                        <a:ext cx="2433637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73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1676400"/>
          </a:xfrm>
        </p:spPr>
        <p:txBody>
          <a:bodyPr/>
          <a:lstStyle/>
          <a:p>
            <a:r>
              <a:rPr lang="en-US" sz="2800" dirty="0"/>
              <a:t>In a plane, if a line is </a:t>
            </a:r>
            <a:r>
              <a:rPr lang="en-US" sz="2800" dirty="0" smtClean="0"/>
              <a:t>_____________ </a:t>
            </a:r>
            <a:r>
              <a:rPr lang="en-US" sz="2800" dirty="0"/>
              <a:t>to a </a:t>
            </a:r>
            <a:r>
              <a:rPr lang="en-US" sz="2800" dirty="0" smtClean="0"/>
              <a:t>_________ </a:t>
            </a:r>
            <a:r>
              <a:rPr lang="en-US" sz="2800" dirty="0"/>
              <a:t>of a circle at its endpoint on the circle, then the line is </a:t>
            </a:r>
            <a:r>
              <a:rPr lang="en-US" sz="2800" dirty="0" smtClean="0"/>
              <a:t>________ </a:t>
            </a:r>
            <a:r>
              <a:rPr lang="en-US" sz="2800" dirty="0"/>
              <a:t>to the circle.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2362200" y="4038600"/>
            <a:ext cx="2286000" cy="2286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914400" y="4038600"/>
            <a:ext cx="502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 flipV="1">
            <a:off x="3505200" y="4038600"/>
            <a:ext cx="0" cy="1143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867400" y="38100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92929"/>
                </a:solidFill>
                <a:latin typeface="Freestyle Script" pitchFamily="66" charset="0"/>
              </a:rPr>
              <a:t>l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276600" y="5105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92929"/>
                </a:solidFill>
                <a:latin typeface="Freestyle Script" pitchFamily="66" charset="0"/>
              </a:rPr>
              <a:t>Q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276600" y="3581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292929"/>
                </a:solidFill>
                <a:latin typeface="Freestyle Script" pitchFamily="66" charset="0"/>
              </a:rPr>
              <a:t>P</a:t>
            </a: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249612"/>
              </p:ext>
            </p:extLst>
          </p:nvPr>
        </p:nvGraphicFramePr>
        <p:xfrm>
          <a:off x="4514850" y="5334000"/>
          <a:ext cx="46704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2070000" imgH="203040" progId="Equation.DSMT4">
                  <p:embed/>
                </p:oleObj>
              </mc:Choice>
              <mc:Fallback>
                <p:oleObj name="Equation" r:id="rId3" imgW="2070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5334000"/>
                        <a:ext cx="46704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325680"/>
              </p:ext>
            </p:extLst>
          </p:nvPr>
        </p:nvGraphicFramePr>
        <p:xfrm>
          <a:off x="4917281" y="4850607"/>
          <a:ext cx="289083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1282680" imgH="241200" progId="Equation.DSMT4">
                  <p:embed/>
                </p:oleObj>
              </mc:Choice>
              <mc:Fallback>
                <p:oleObj name="Equation" r:id="rId5" imgW="1282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7281" y="4850607"/>
                        <a:ext cx="2890838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0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>
              <a:cs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1600200"/>
          </a:xfrm>
        </p:spPr>
        <p:txBody>
          <a:bodyPr/>
          <a:lstStyle/>
          <a:p>
            <a:r>
              <a:rPr lang="en-US" sz="2800" dirty="0"/>
              <a:t>Theorem</a:t>
            </a:r>
          </a:p>
          <a:p>
            <a:pPr lvl="1"/>
            <a:r>
              <a:rPr lang="en-US" sz="2400" dirty="0"/>
              <a:t>If two segments from the </a:t>
            </a:r>
            <a:r>
              <a:rPr lang="en-US" sz="2400" dirty="0" smtClean="0"/>
              <a:t>_______________ are __________ </a:t>
            </a:r>
            <a:r>
              <a:rPr lang="en-US" sz="2400" dirty="0"/>
              <a:t>to a circle, then they are </a:t>
            </a:r>
            <a:r>
              <a:rPr lang="en-US" sz="2400" dirty="0" smtClean="0"/>
              <a:t>________.</a:t>
            </a:r>
            <a:endParaRPr lang="en-US" sz="2400" dirty="0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581400"/>
            <a:ext cx="35814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1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442238"/>
              </p:ext>
            </p:extLst>
          </p:nvPr>
        </p:nvGraphicFramePr>
        <p:xfrm>
          <a:off x="3276600" y="3457575"/>
          <a:ext cx="59436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2641320" imgH="241200" progId="Equation.DSMT4">
                  <p:embed/>
                </p:oleObj>
              </mc:Choice>
              <mc:Fallback>
                <p:oleObj name="Equation" r:id="rId4" imgW="2641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457575"/>
                        <a:ext cx="59436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000904"/>
              </p:ext>
            </p:extLst>
          </p:nvPr>
        </p:nvGraphicFramePr>
        <p:xfrm>
          <a:off x="5610225" y="4051300"/>
          <a:ext cx="22447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6" imgW="1091880" imgH="203040" progId="Equation.DSMT4">
                  <p:embed/>
                </p:oleObj>
              </mc:Choice>
              <mc:Fallback>
                <p:oleObj name="Equation" r:id="rId6" imgW="1091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225" y="4051300"/>
                        <a:ext cx="22447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310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297737" cy="1412875"/>
          </a:xfrm>
        </p:spPr>
        <p:txBody>
          <a:bodyPr/>
          <a:lstStyle/>
          <a:p>
            <a:r>
              <a:rPr lang="en-US"/>
              <a:t>Example 1. Find the value of </a:t>
            </a:r>
            <a:r>
              <a:rPr lang="en-US" i="1"/>
              <a:t>x</a:t>
            </a:r>
            <a:r>
              <a:rPr lang="en-US"/>
              <a:t>.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124200"/>
            <a:ext cx="3276600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143000" y="1752600"/>
          <a:ext cx="52578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4" imgW="1790640" imgH="241200" progId="Equation.DSMT4">
                  <p:embed/>
                </p:oleObj>
              </mc:Choice>
              <mc:Fallback>
                <p:oleObj name="Equation" r:id="rId4" imgW="1790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52600"/>
                        <a:ext cx="52578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104900" y="2263775"/>
          <a:ext cx="52959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6" imgW="1803240" imgH="241200" progId="Equation.DSMT4">
                  <p:embed/>
                </p:oleObj>
              </mc:Choice>
              <mc:Fallback>
                <p:oleObj name="Equation" r:id="rId6" imgW="1803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2263775"/>
                        <a:ext cx="52959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2362200" y="3381375"/>
          <a:ext cx="11430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8" imgW="431640" imgH="190440" progId="Equation.DSMT4">
                  <p:embed/>
                </p:oleObj>
              </mc:Choice>
              <mc:Fallback>
                <p:oleObj name="Equation" r:id="rId8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381375"/>
                        <a:ext cx="11430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2438400" y="4419600"/>
          <a:ext cx="4714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10" imgW="177480" imgH="164880" progId="Equation.DSMT4">
                  <p:embed/>
                </p:oleObj>
              </mc:Choice>
              <mc:Fallback>
                <p:oleObj name="Equation" r:id="rId10" imgW="177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419600"/>
                        <a:ext cx="47148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2362200" y="3381375"/>
          <a:ext cx="11430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12" imgW="431640" imgH="190440" progId="Equation.DSMT4">
                  <p:embed/>
                </p:oleObj>
              </mc:Choice>
              <mc:Fallback>
                <p:oleObj name="Equation" r:id="rId12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381375"/>
                        <a:ext cx="11430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2438400" y="4419600"/>
          <a:ext cx="4714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13" imgW="177480" imgH="164880" progId="Equation.DSMT4">
                  <p:embed/>
                </p:oleObj>
              </mc:Choice>
              <mc:Fallback>
                <p:oleObj name="Equation" r:id="rId13" imgW="177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419600"/>
                        <a:ext cx="47148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41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297737" cy="1412875"/>
          </a:xfrm>
        </p:spPr>
        <p:txBody>
          <a:bodyPr/>
          <a:lstStyle/>
          <a:p>
            <a:r>
              <a:rPr lang="en-US"/>
              <a:t>Example 2. Find the value of </a:t>
            </a:r>
            <a:r>
              <a:rPr lang="en-US" i="1"/>
              <a:t>x</a:t>
            </a:r>
            <a:r>
              <a:rPr lang="en-US"/>
              <a:t>.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971800"/>
            <a:ext cx="3657600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143000" y="1752600"/>
          <a:ext cx="52578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4" imgW="1790640" imgH="241200" progId="Equation.DSMT4">
                  <p:embed/>
                </p:oleObj>
              </mc:Choice>
              <mc:Fallback>
                <p:oleObj name="Equation" r:id="rId4" imgW="1790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52600"/>
                        <a:ext cx="52578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104900" y="2263775"/>
          <a:ext cx="52959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6" imgW="1803240" imgH="241200" progId="Equation.DSMT4">
                  <p:embed/>
                </p:oleObj>
              </mc:Choice>
              <mc:Fallback>
                <p:oleObj name="Equation" r:id="rId6" imgW="1803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2263775"/>
                        <a:ext cx="52959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1371600" y="3200400"/>
          <a:ext cx="11430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8" imgW="431640" imgH="203040" progId="Equation.DSMT4">
                  <p:embed/>
                </p:oleObj>
              </mc:Choice>
              <mc:Fallback>
                <p:oleObj name="Equation" r:id="rId8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0400"/>
                        <a:ext cx="1143000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1625600" y="4314825"/>
          <a:ext cx="5730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10" imgW="215640" imgH="164880" progId="Equation.DSMT4">
                  <p:embed/>
                </p:oleObj>
              </mc:Choice>
              <mc:Fallback>
                <p:oleObj name="Equation" r:id="rId10" imgW="215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4314825"/>
                        <a:ext cx="57308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1371600" y="3200400"/>
          <a:ext cx="11430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2" imgW="431640" imgH="203040" progId="Equation.DSMT4">
                  <p:embed/>
                </p:oleObj>
              </mc:Choice>
              <mc:Fallback>
                <p:oleObj name="Equation" r:id="rId12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0400"/>
                        <a:ext cx="1143000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1625600" y="4314825"/>
          <a:ext cx="5730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13" imgW="215640" imgH="164880" progId="Equation.DSMT4">
                  <p:embed/>
                </p:oleObj>
              </mc:Choice>
              <mc:Fallback>
                <p:oleObj name="Equation" r:id="rId13" imgW="215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4314825"/>
                        <a:ext cx="57308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02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Turn: </a:t>
            </a:r>
            <a:endParaRPr lang="en-US" sz="1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762000"/>
          </a:xfrm>
        </p:spPr>
        <p:txBody>
          <a:bodyPr/>
          <a:lstStyle/>
          <a:p>
            <a:r>
              <a:rPr lang="en-US" sz="2800"/>
              <a:t>Find the values of </a:t>
            </a:r>
            <a:r>
              <a:rPr lang="en-US" sz="2800" i="1"/>
              <a:t>x</a:t>
            </a:r>
            <a:r>
              <a:rPr lang="en-US" sz="2800"/>
              <a:t>, </a:t>
            </a:r>
            <a:r>
              <a:rPr lang="en-US" sz="2800" i="1"/>
              <a:t>y</a:t>
            </a:r>
            <a:r>
              <a:rPr lang="en-US" sz="2800"/>
              <a:t>, and </a:t>
            </a:r>
            <a:r>
              <a:rPr lang="en-US" sz="2800" i="1"/>
              <a:t>z</a:t>
            </a:r>
            <a:r>
              <a:rPr lang="en-US" sz="2800"/>
              <a:t> in the diagram.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460625"/>
            <a:ext cx="64008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 bwMode="auto">
          <a:xfrm rot="21258725">
            <a:off x="2381619" y="4036518"/>
            <a:ext cx="132709" cy="1376911"/>
          </a:xfrm>
          <a:prstGeom prst="rect">
            <a:avLst/>
          </a:prstGeom>
          <a:solidFill>
            <a:srgbClr val="6699FF">
              <a:alpha val="6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256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Axis</vt:lpstr>
      <vt:lpstr>MathType 6.0 Equation</vt:lpstr>
      <vt:lpstr>Equation</vt:lpstr>
      <vt:lpstr>§9-5 Tangents</vt:lpstr>
      <vt:lpstr>More Definitions</vt:lpstr>
      <vt:lpstr>More Definitions</vt:lpstr>
      <vt:lpstr>Theorems</vt:lpstr>
      <vt:lpstr>Theorems</vt:lpstr>
      <vt:lpstr>Theorems</vt:lpstr>
      <vt:lpstr>Example 1. Find the value of x.</vt:lpstr>
      <vt:lpstr>Example 2. Find the value of x.</vt:lpstr>
      <vt:lpstr>Your Turn: </vt:lpstr>
      <vt:lpstr>Your Turn: </vt:lpstr>
      <vt:lpstr>Your Turn: </vt:lpstr>
      <vt:lpstr>Prove 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3</cp:revision>
  <dcterms:created xsi:type="dcterms:W3CDTF">2013-02-11T02:39:05Z</dcterms:created>
  <dcterms:modified xsi:type="dcterms:W3CDTF">2013-02-11T03:02:50Z</dcterms:modified>
</cp:coreProperties>
</file>